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60" r:id="rId5"/>
    <p:sldId id="261" r:id="rId6"/>
    <p:sldId id="267" r:id="rId7"/>
    <p:sldId id="266" r:id="rId8"/>
    <p:sldId id="271" r:id="rId9"/>
    <p:sldId id="265" r:id="rId10"/>
    <p:sldId id="264" r:id="rId11"/>
    <p:sldId id="26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  <a:srgbClr val="0081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>
        <p:scale>
          <a:sx n="90" d="100"/>
          <a:sy n="90" d="100"/>
        </p:scale>
        <p:origin x="-59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400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>
              <a:buNone/>
            </a:pPr>
            <a:endParaRPr lang="ru-RU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«Рекомендации </a:t>
            </a:r>
            <a:r>
              <a:rPr lang="ru-RU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комиссии по созданию специальных образовательных условий детям с ОВЗ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при проведении государственной итоговой аттестации»</a:t>
            </a:r>
          </a:p>
          <a:p>
            <a:pPr marL="5745163" indent="0">
              <a:buNone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45163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Подготовила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745163" indent="0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аместитель руководителя ЦПМПК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745163" indent="0">
              <a:buNone/>
            </a:pP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Шулепова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Е. Р.</a:t>
            </a:r>
          </a:p>
          <a:p>
            <a:pPr marL="0" indent="0"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Волгоград  2018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99648" cy="111636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Комитет образования и науки Волгоградской области</a:t>
            </a:r>
            <a:b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Государственное казенное учреждение для детей, нуждающихся </a:t>
            </a:r>
            <a:b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психолого-педагогической и медико-социальной помощи,</a:t>
            </a:r>
            <a:b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«Волгоградский областной центр психолого-медико-социального сопровождения»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9001156" cy="542928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ППЭ для участников ГИА с ОВЗ, детей-инвалидов и инвалидов должен быть оборудован с учетом их индивидуальных особенностей:</a:t>
            </a: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для глухих и слабослышащих обучающихся.</a:t>
            </a:r>
          </a:p>
          <a:p>
            <a:pPr algn="just">
              <a:buClr>
                <a:srgbClr val="0033CC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звукоусиливающей аппаратурой как коллективного, так и индивидуального пользования;</a:t>
            </a:r>
          </a:p>
          <a:p>
            <a:pPr algn="just">
              <a:buClr>
                <a:srgbClr val="0033CC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привлечение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ассистента-сурдопереводчика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33CC"/>
              </a:buClr>
              <a:buNone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для слепых обучающихся.</a:t>
            </a:r>
          </a:p>
          <a:p>
            <a:pPr algn="just">
              <a:buClr>
                <a:srgbClr val="0033CC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специальные принадлежности для оформления ответов рельефно-точечным шрифтом Брайля, компьютер без выхода в сеть «Интернет» (при необходимости). </a:t>
            </a:r>
          </a:p>
          <a:p>
            <a:pPr algn="just">
              <a:buClr>
                <a:srgbClr val="0033CC"/>
              </a:buClr>
              <a:buNone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для слабовидящих обучающихся.</a:t>
            </a:r>
          </a:p>
          <a:p>
            <a:pPr algn="just">
              <a:buClr>
                <a:srgbClr val="0033CC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Экзаменационные материалы  в увеличенном размере, увеличительные устройства и индивидуальное равномерное освещение не менее 300 люкс.</a:t>
            </a:r>
          </a:p>
          <a:p>
            <a:pPr algn="just">
              <a:buClr>
                <a:srgbClr val="0033CC"/>
              </a:buClr>
              <a:buNone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для лиц с нарушениями опорно-двигательного аппарата (с тяжелыми нарушениями двигательных функций верхних конечностей и дисфункцией речевого аппарата ).</a:t>
            </a:r>
          </a:p>
          <a:p>
            <a:pPr algn="just">
              <a:buClr>
                <a:srgbClr val="0033CC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безбарьерной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архитектурной среды, наличие специальных кресел и других приспособлений; выполнение письменных заданий на компьютере со специальной клавиатурой.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56984" cy="106613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Особые  условия для лиц с ОВЗ, </a:t>
            </a:r>
            <a:b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детей-инвалидов, инвалидов</a:t>
            </a:r>
            <a:endParaRPr lang="ru-RU" sz="3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Clr>
                <a:srgbClr val="0033CC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«Специализированная рассадка»</a:t>
            </a:r>
          </a:p>
          <a:p>
            <a:pPr algn="just">
              <a:lnSpc>
                <a:spcPct val="120000"/>
              </a:lnSpc>
              <a:buClr>
                <a:srgbClr val="0033CC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Перерывы для дополнительного питания, проведения необходимых медико-технических процедур,   лечебных и профилактических мероприятий (по медицинским показаниям)</a:t>
            </a:r>
          </a:p>
          <a:p>
            <a:pPr algn="just">
              <a:lnSpc>
                <a:spcPct val="120000"/>
              </a:lnSpc>
              <a:buClr>
                <a:srgbClr val="0033CC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Привлечение медицинского работника для выполнения необходимых медицинских процедур; ассистента, оказывающего необходимую техническую помощь лицу с ОВЗ с учетом состояния его здоровья, особенностей психофизического развития, в том числе непосредственно при проведении экзамена (при необходимости);</a:t>
            </a:r>
          </a:p>
          <a:p>
            <a:pPr algn="just">
              <a:lnSpc>
                <a:spcPct val="120000"/>
              </a:lnSpc>
              <a:buClr>
                <a:srgbClr val="0033CC"/>
              </a:buCl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Другие условия (по медицинским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показаниям – справка ВК).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Особые  условия для лиц с ОВЗ, </a:t>
            </a:r>
            <a:br>
              <a:rPr lang="ru-RU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детей-инвалидов, инвалидов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38660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72608"/>
          </a:xfrm>
        </p:spPr>
        <p:txBody>
          <a:bodyPr>
            <a:normAutofit fontScale="40000" lnSpcReduction="20000"/>
          </a:bodyPr>
          <a:lstStyle/>
          <a:p>
            <a:pPr marL="342900" lvl="3" indent="-342900" algn="just">
              <a:buClr>
                <a:srgbClr val="0081E2"/>
              </a:buClr>
              <a:buFont typeface="Wingdings" pitchFamily="2" charset="2"/>
              <a:buChar char="§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Федеральный закон от 29.12.2012 № 273-ФЗ «Об образовании в Российской Федерации»;</a:t>
            </a:r>
          </a:p>
          <a:p>
            <a:pPr marL="342900" lvl="3" indent="-342900" algn="just">
              <a:buClr>
                <a:srgbClr val="0081E2"/>
              </a:buClr>
              <a:buFont typeface="Wingdings" pitchFamily="2" charset="2"/>
              <a:buChar char="§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России от 25.12.2013 № 1394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«Об утверждении Порядка проведения государственной итоговой аттестации по образовательным программам основного общего образования» (зарегистрирован Минюстом России 03.02.2014, регистрационный № 31206);</a:t>
            </a:r>
          </a:p>
          <a:p>
            <a:pPr marL="342900" lvl="3" indent="-342900" algn="just">
              <a:buClr>
                <a:srgbClr val="0081E2"/>
              </a:buClr>
              <a:buFont typeface="Wingdings" pitchFamily="2" charset="2"/>
              <a:buChar char="§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России от 26.12.2013 № 1400 «Об утверждении Порядка проведения государственной итоговой аттестации по образовательным программам среднего общего образования» (зарегистрирован Минюстом России 03.02.2014, регистрационный № 31205);</a:t>
            </a:r>
          </a:p>
          <a:p>
            <a:pPr marL="342900" lvl="3" indent="-342900" algn="just">
              <a:buClr>
                <a:srgbClr val="0081E2"/>
              </a:buClr>
              <a:buFont typeface="Wingdings" pitchFamily="2" charset="2"/>
              <a:buChar char="§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России от 20.09.2013 № 1082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«Об утверждении Положения о 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комиссии» (зарегистрирован Минюстом России 23.10.2013, регистрационный № 30242) (далее – Положение о ПМПК);</a:t>
            </a:r>
          </a:p>
          <a:p>
            <a:pPr marL="342900" lvl="3" indent="-342900" algn="just">
              <a:buClr>
                <a:srgbClr val="0081E2"/>
              </a:buClr>
              <a:buFont typeface="Wingdings" pitchFamily="2" charset="2"/>
              <a:buChar char="§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31 августа 2013 г. № 755 «О федеральной информационной системе обеспечения проведения государственной итоговой аттестации обучающихся, освоивших основные образовательные программы основного общего и среднего общего образования, и приема граждан в образовательные организации для получения среднего профессионального и высшего образования и региональных информационных системах обеспечения проведения государственной итоговой аттестации обучающихся, освоивших основные образовательные программы основного общего и среднего общего образования» </a:t>
            </a:r>
          </a:p>
          <a:p>
            <a:pPr marL="342900" lvl="3" indent="-342900" algn="just">
              <a:buClr>
                <a:srgbClr val="0081E2"/>
              </a:buClr>
              <a:buFont typeface="Wingdings" pitchFamily="2" charset="2"/>
              <a:buChar char="§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Приложение 11 к письму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от 27.12.2017 № 10-870 «Методические рекомендации по организации и проведению государственной итоговой аттестации  по образовательным программам основного общего и среднего общего образования в форме основного государственного экзамена и единого государственного экзамена для лиц с ограниченными возможностями здоровья, детей-инвалидов и инвалидов в 2018 году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marL="342900" lvl="3" indent="-342900" algn="just">
              <a:buFont typeface="Wingdings" pitchFamily="2" charset="2"/>
              <a:buChar char="§"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3" indent="-34290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3" indent="-34290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Нормативные правовые документы, регламентирующие порядок проведения ГИА для лиц с ОВЗ,</a:t>
            </a:r>
            <a:b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детей-инвалидов и инвалидов</a:t>
            </a:r>
            <a:endParaRPr lang="ru-RU" sz="2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5865515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		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 частью 16 статьи 2 Федерального закона от 29 декабря 2012г. № 273-ФЗ «Об образовании в Российской Федерации» к лицам с ОВЗ относятся лица, имеющие недостатки в физическом и (или) психологическом развитии, подтвержденные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комиссией и препятствующие получению образования без создания специальных условий.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Учитывая, что исчерпывающий перечень заболеваний, при наличии которых обучающиеся, выпускники прошлых лет признаются лицами с ОВЗ, отсутствует, </a:t>
            </a: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необходимо рекомендовать </a:t>
            </a:r>
            <a:r>
              <a:rPr lang="ru-RU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комиссии (далее – ПМПК) принимать решения по выдаче заключений самостоятельно с учетом особых образовательных потребностей обучающихся и индивидуальной ситуации развития,</a:t>
            </a:r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этом срок обращения в ПМПК может не иметь ключевого значения для принятия решения» 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Приложение 11 к письму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 от 02.12.2016 № 10-835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 numCol="2">
            <a:normAutofit/>
          </a:bodyPr>
          <a:lstStyle/>
          <a:p>
            <a:pPr algn="just"/>
            <a:r>
              <a:rPr lang="ru-RU" sz="1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Участниками ОГЭ (ЕГЭ) являются: </a:t>
            </a:r>
            <a:r>
              <a:rPr lang="ru-RU" sz="1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обучающиеся образовательных организаций,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 том числе иностранные граждане, лица без гражданства, в том числе соотечественники за рубежом, беженцы и вынужденные переселенцы, </a:t>
            </a:r>
            <a:r>
              <a:rPr lang="ru-RU" sz="1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освоившие образовательные программы основного общего образования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 очной,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очно-заочной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или заочной формах, а также лица, освоившие образовательные программы основного общего образования в форме семейного образования </a:t>
            </a:r>
            <a:r>
              <a:rPr lang="ru-RU" sz="1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и допущенные в текущем году к ГИА.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Участниками ГВЭ являются</a:t>
            </a:r>
            <a:r>
              <a:rPr lang="ru-RU" sz="1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ru-RU" sz="1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обучающиеся с ОВЗ, освоившие образовательные программы основного и среднего общего образования;</a:t>
            </a:r>
          </a:p>
          <a:p>
            <a:pPr algn="just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Указанные категории участников ГВЭ при желании имеют право пройти ГИА в форме ОГЭ по отдельным учебным предметам.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Категории участников ГИА</a:t>
            </a:r>
            <a:endParaRPr lang="ru-RU" sz="28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006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подаче заявления на участие в ГВЭ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русскому языку и математике обучающемуся необходимо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указывать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форму сдачи экзамена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(устная или письменная), также необходимо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указать форму проведения ГВЭ по русскому языку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(изложение  с творческим заданием/сочинение/диктант в зависимости от категории участника ГВЭ с ОВЗ или без ОВЗ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Участник может выбрать только ту форму проведения, которая доступна для определенной категории лиц, к которой он относится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Обучающиеся с ОВЗ при подаче заявления представляют копию рекомендаций </a:t>
            </a:r>
            <a:r>
              <a:rPr lang="ru-RU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комиссии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 обучающиеся дети-инвалиды и инвалиды - оригинал или заверенную в установленном порядке копию справки, подтверждающей факт установления инвалидности, выданной федеральным государственным учреждением медико-социальной экспертизы.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9412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Организация подачи заявления на участие в ГИА</a:t>
            </a:r>
            <a:endParaRPr lang="ru-RU" sz="28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90465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 заключении </a:t>
            </a:r>
            <a:r>
              <a:rPr lang="ru-RU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комиссии для лиц с ОВЗ указывается:</a:t>
            </a:r>
          </a:p>
          <a:p>
            <a:pPr algn="ctr">
              <a:buNone/>
            </a:pPr>
            <a:endParaRPr lang="ru-RU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формат экзаменационных материалов с указанием «литеры» для выпускников 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 «номера» для выпускников  11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особые условия проведения ГИА.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4116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литера «А»</a:t>
            </a:r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для обучающихся с нарушениями опорно-двигательного аппарата, слабослышащих и позднооглохших обучающихся </a:t>
            </a:r>
          </a:p>
          <a:p>
            <a:pPr algn="just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литера «С»</a:t>
            </a:r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для слепых обучающихся, слабовидящих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поздноослепших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обучающихся, владеющих шрифтом Брайля</a:t>
            </a:r>
          </a:p>
          <a:p>
            <a:pPr algn="just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литера «К»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для глухих обучающихся,  обучающихся с задержкой психического развития, с тяжёлыми нарушениями речи </a:t>
            </a:r>
          </a:p>
          <a:p>
            <a:pPr algn="just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литера «Д»</a:t>
            </a:r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для обучающихся с расстройствами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спектра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Экзаменационные материалы по русскому языку для выпускников 9 классов с ОВЗ  содержат:</a:t>
            </a:r>
            <a:endParaRPr lang="ru-RU" sz="3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4116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литера «А»</a:t>
            </a:r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для обучающихся с ОВЗ (за исключением участников с задержкой психического развития, обучающихся по адаптированным основным общеобразовательным программам); </a:t>
            </a:r>
          </a:p>
          <a:p>
            <a:pPr algn="just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литера «С»</a:t>
            </a:r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для слепых обучающихся, слабовидящих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поздноослепших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обучающихся, владеющих шрифтом Брайля</a:t>
            </a:r>
          </a:p>
          <a:p>
            <a:pPr algn="just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литера «К»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для участников ГВЭ с задержкой психического развития, обучающихся по адаптированным основным общеобразовательным программам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Экзаменационные материалы по </a:t>
            </a:r>
            <a:r>
              <a:rPr lang="ru-RU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математике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для выпускников 9 классов с ОВЗ  содержат:</a:t>
            </a:r>
            <a:endParaRPr lang="ru-RU" sz="3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0405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100-ые и 400-ые номера вариантов</a:t>
            </a:r>
            <a:r>
              <a:rPr lang="ru-RU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обучающиеся с нарушениями опорно-двигательного аппарата, слабослышащие и позднооглохшие обучающиеся</a:t>
            </a:r>
          </a:p>
          <a:p>
            <a:pPr algn="just"/>
            <a:r>
              <a:rPr lang="ru-RU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300-ые и 600-ые номера вариантов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слепые обучающиеся, слабовидящие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поздноослепшие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обучающиеся</a:t>
            </a:r>
          </a:p>
          <a:p>
            <a:pPr algn="just"/>
            <a:r>
              <a:rPr lang="ru-RU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200-ые и 500-ые номера вариантов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глухие обучающиеся, обучающиеся с задержкой психического развития, с тяжёлыми нарушениями речи</a:t>
            </a:r>
          </a:p>
          <a:p>
            <a:pPr algn="just"/>
            <a:r>
              <a:rPr lang="ru-RU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700-ые номера вариантов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обучающиеся с расстройствами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спектра</a:t>
            </a:r>
          </a:p>
          <a:p>
            <a:pPr algn="just"/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900-ые номера вариантов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(ГВЭ В УСТНОЙ ФОРМЕ) по отдельным учебным предметам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Все экзаменационные работы ГВЭ в устной форме содержат 900-ые номера вариантов.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0081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Экзаменационные материалы для выпускников 11 классов с ОВЗ  содержат</a:t>
            </a:r>
            <a:r>
              <a:rPr lang="ru-RU" sz="32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310</TotalTime>
  <Words>348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Комитет образования и науки Волгоградской области Государственное казенное учреждение для детей, нуждающихся  в психолого-педагогической и медико-социальной помощи, «Волгоградский областной центр психолого-медико-социального сопровождения» </vt:lpstr>
      <vt:lpstr>Нормативные правовые документы, регламентирующие порядок проведения ГИА для лиц с ОВЗ,  детей-инвалидов и инвалидов</vt:lpstr>
      <vt:lpstr>Слайд 3</vt:lpstr>
      <vt:lpstr>Категории участников ГИА</vt:lpstr>
      <vt:lpstr>Организация подачи заявления на участие в ГИА</vt:lpstr>
      <vt:lpstr>Слайд 6</vt:lpstr>
      <vt:lpstr>Экзаменационные материалы по русскому языку для выпускников 9 классов с ОВЗ  содержат:</vt:lpstr>
      <vt:lpstr>Экзаменационные материалы по математике для выпускников 9 классов с ОВЗ  содержат:</vt:lpstr>
      <vt:lpstr>Экзаменационные материалы для выпускников 11 классов с ОВЗ  содержат:</vt:lpstr>
      <vt:lpstr>Особые  условия для лиц с ОВЗ,  детей-инвалидов, инвалидов</vt:lpstr>
      <vt:lpstr>Особые  условия для лиц с ОВЗ,  детей-инвалидов, инвалидов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40</cp:revision>
  <dcterms:modified xsi:type="dcterms:W3CDTF">2019-01-22T07:46:21Z</dcterms:modified>
</cp:coreProperties>
</file>